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258" r:id="rId3"/>
    <p:sldId id="257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0168"/>
  </p:normalViewPr>
  <p:slideViewPr>
    <p:cSldViewPr snapToGrid="0" snapToObjects="1">
      <p:cViewPr varScale="1">
        <p:scale>
          <a:sx n="77" d="100"/>
          <a:sy n="77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svg"/><Relationship Id="rId1" Type="http://schemas.openxmlformats.org/officeDocument/2006/relationships/image" Target="../media/image27.png"/><Relationship Id="rId6" Type="http://schemas.openxmlformats.org/officeDocument/2006/relationships/image" Target="../media/image26.svg"/><Relationship Id="rId5" Type="http://schemas.openxmlformats.org/officeDocument/2006/relationships/image" Target="../media/image29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A55832-CE49-4F7E-A65C-F2C6B0B850F9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60C22C4-F1D3-46B2-848D-C0E324228F0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When working abroad</a:t>
          </a:r>
        </a:p>
      </dgm:t>
    </dgm:pt>
    <dgm:pt modelId="{F80FC2E4-F51C-4053-BE21-C07D4FB0E92F}" type="parTrans" cxnId="{DBC1F881-0CB7-4A03-8A7D-9B13C470AC30}">
      <dgm:prSet/>
      <dgm:spPr/>
      <dgm:t>
        <a:bodyPr/>
        <a:lstStyle/>
        <a:p>
          <a:endParaRPr lang="en-US"/>
        </a:p>
      </dgm:t>
    </dgm:pt>
    <dgm:pt modelId="{0B73A4FD-F34B-440C-87DB-920C3FB3E385}" type="sibTrans" cxnId="{DBC1F881-0CB7-4A03-8A7D-9B13C470AC30}">
      <dgm:prSet/>
      <dgm:spPr/>
      <dgm:t>
        <a:bodyPr/>
        <a:lstStyle/>
        <a:p>
          <a:endParaRPr lang="en-US"/>
        </a:p>
      </dgm:t>
    </dgm:pt>
    <dgm:pt modelId="{D1770A88-46C2-43C2-8A12-B88A1FECAA3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Different thinking</a:t>
          </a:r>
        </a:p>
      </dgm:t>
    </dgm:pt>
    <dgm:pt modelId="{4B6C6672-AA9E-40A1-B23D-6B86698C5AD1}" type="parTrans" cxnId="{E641B31C-8893-494E-BBE9-DEAD7F1BD406}">
      <dgm:prSet/>
      <dgm:spPr/>
      <dgm:t>
        <a:bodyPr/>
        <a:lstStyle/>
        <a:p>
          <a:endParaRPr lang="en-US"/>
        </a:p>
      </dgm:t>
    </dgm:pt>
    <dgm:pt modelId="{409F5D89-1FE6-4BB4-92AB-453C3DB0C9E4}" type="sibTrans" cxnId="{E641B31C-8893-494E-BBE9-DEAD7F1BD406}">
      <dgm:prSet/>
      <dgm:spPr/>
      <dgm:t>
        <a:bodyPr/>
        <a:lstStyle/>
        <a:p>
          <a:endParaRPr lang="en-US"/>
        </a:p>
      </dgm:t>
    </dgm:pt>
    <dgm:pt modelId="{81598B8E-21CA-4259-A803-2C8CB7514C9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Hiring better talent</a:t>
          </a:r>
        </a:p>
      </dgm:t>
    </dgm:pt>
    <dgm:pt modelId="{D3C1DFF7-736A-481D-AD26-3B037C1ECAB7}" type="parTrans" cxnId="{13726AC3-D960-4D3C-9624-A95C16180F47}">
      <dgm:prSet/>
      <dgm:spPr/>
      <dgm:t>
        <a:bodyPr/>
        <a:lstStyle/>
        <a:p>
          <a:endParaRPr lang="en-US"/>
        </a:p>
      </dgm:t>
    </dgm:pt>
    <dgm:pt modelId="{6FA77F12-212C-45B5-8906-F644E5A64FB7}" type="sibTrans" cxnId="{13726AC3-D960-4D3C-9624-A95C16180F47}">
      <dgm:prSet/>
      <dgm:spPr/>
      <dgm:t>
        <a:bodyPr/>
        <a:lstStyle/>
        <a:p>
          <a:endParaRPr lang="en-US"/>
        </a:p>
      </dgm:t>
    </dgm:pt>
    <dgm:pt modelId="{901E97EF-5C0C-4D66-80B1-675F0263D7A8}" type="pres">
      <dgm:prSet presAssocID="{38A55832-CE49-4F7E-A65C-F2C6B0B850F9}" presName="root" presStyleCnt="0">
        <dgm:presLayoutVars>
          <dgm:dir/>
          <dgm:resizeHandles val="exact"/>
        </dgm:presLayoutVars>
      </dgm:prSet>
      <dgm:spPr/>
    </dgm:pt>
    <dgm:pt modelId="{D0168649-C611-4337-8351-7C0AE0438856}" type="pres">
      <dgm:prSet presAssocID="{460C22C4-F1D3-46B2-848D-C0E324228F0A}" presName="compNode" presStyleCnt="0"/>
      <dgm:spPr/>
    </dgm:pt>
    <dgm:pt modelId="{0A895EEB-9B8D-42D2-89D5-F520330588FC}" type="pres">
      <dgm:prSet presAssocID="{460C22C4-F1D3-46B2-848D-C0E324228F0A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467F5731-7603-4E28-AA3E-494E3D34B7ED}" type="pres">
      <dgm:prSet presAssocID="{460C22C4-F1D3-46B2-848D-C0E324228F0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4AA6A9CF-E192-4EC2-B193-A58A9704CBAD}" type="pres">
      <dgm:prSet presAssocID="{460C22C4-F1D3-46B2-848D-C0E324228F0A}" presName="spaceRect" presStyleCnt="0"/>
      <dgm:spPr/>
    </dgm:pt>
    <dgm:pt modelId="{085F08B4-AE40-4498-AD09-271E5044DC56}" type="pres">
      <dgm:prSet presAssocID="{460C22C4-F1D3-46B2-848D-C0E324228F0A}" presName="textRect" presStyleLbl="revTx" presStyleIdx="0" presStyleCnt="3">
        <dgm:presLayoutVars>
          <dgm:chMax val="1"/>
          <dgm:chPref val="1"/>
        </dgm:presLayoutVars>
      </dgm:prSet>
      <dgm:spPr/>
    </dgm:pt>
    <dgm:pt modelId="{B1CEBDD2-52E2-46F7-8C52-DFC87FFD9E65}" type="pres">
      <dgm:prSet presAssocID="{0B73A4FD-F34B-440C-87DB-920C3FB3E385}" presName="sibTrans" presStyleCnt="0"/>
      <dgm:spPr/>
    </dgm:pt>
    <dgm:pt modelId="{2C85C6FF-AC9C-4C66-80C7-A25313362ECD}" type="pres">
      <dgm:prSet presAssocID="{D1770A88-46C2-43C2-8A12-B88A1FECAA37}" presName="compNode" presStyleCnt="0"/>
      <dgm:spPr/>
    </dgm:pt>
    <dgm:pt modelId="{4EF35077-05DB-465F-9A65-4E1F062DE1ED}" type="pres">
      <dgm:prSet presAssocID="{D1770A88-46C2-43C2-8A12-B88A1FECAA37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4977B6CE-1EB5-4C89-BEEC-AB8384C2CBA2}" type="pres">
      <dgm:prSet presAssocID="{D1770A88-46C2-43C2-8A12-B88A1FECAA3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AF35A53-B249-4C11-9128-C7FDC8B01501}" type="pres">
      <dgm:prSet presAssocID="{D1770A88-46C2-43C2-8A12-B88A1FECAA37}" presName="spaceRect" presStyleCnt="0"/>
      <dgm:spPr/>
    </dgm:pt>
    <dgm:pt modelId="{F22B0A3F-EDA4-4C91-8BC4-09DC335EA92C}" type="pres">
      <dgm:prSet presAssocID="{D1770A88-46C2-43C2-8A12-B88A1FECAA37}" presName="textRect" presStyleLbl="revTx" presStyleIdx="1" presStyleCnt="3">
        <dgm:presLayoutVars>
          <dgm:chMax val="1"/>
          <dgm:chPref val="1"/>
        </dgm:presLayoutVars>
      </dgm:prSet>
      <dgm:spPr/>
    </dgm:pt>
    <dgm:pt modelId="{93158C56-6D20-442C-84AB-971B7BD6CEB6}" type="pres">
      <dgm:prSet presAssocID="{409F5D89-1FE6-4BB4-92AB-453C3DB0C9E4}" presName="sibTrans" presStyleCnt="0"/>
      <dgm:spPr/>
    </dgm:pt>
    <dgm:pt modelId="{368F80AF-229D-4FAA-BEC7-8DFCA6B72A42}" type="pres">
      <dgm:prSet presAssocID="{81598B8E-21CA-4259-A803-2C8CB7514C9A}" presName="compNode" presStyleCnt="0"/>
      <dgm:spPr/>
    </dgm:pt>
    <dgm:pt modelId="{26063D70-4825-49D3-8105-F68C342F25C1}" type="pres">
      <dgm:prSet presAssocID="{81598B8E-21CA-4259-A803-2C8CB7514C9A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F22723E-1092-4574-828E-FD76504655F0}" type="pres">
      <dgm:prSet presAssocID="{81598B8E-21CA-4259-A803-2C8CB7514C9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26FBFA18-42E2-4EBB-B8FD-5B990EBD21A1}" type="pres">
      <dgm:prSet presAssocID="{81598B8E-21CA-4259-A803-2C8CB7514C9A}" presName="spaceRect" presStyleCnt="0"/>
      <dgm:spPr/>
    </dgm:pt>
    <dgm:pt modelId="{4289756A-E105-434F-A571-87416BE5C8DB}" type="pres">
      <dgm:prSet presAssocID="{81598B8E-21CA-4259-A803-2C8CB7514C9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F125710-C692-EE47-A8E4-DE663FDFB6E9}" type="presOf" srcId="{460C22C4-F1D3-46B2-848D-C0E324228F0A}" destId="{085F08B4-AE40-4498-AD09-271E5044DC56}" srcOrd="0" destOrd="0" presId="urn:microsoft.com/office/officeart/2018/5/layout/IconLeafLabelList"/>
    <dgm:cxn modelId="{E641B31C-8893-494E-BBE9-DEAD7F1BD406}" srcId="{38A55832-CE49-4F7E-A65C-F2C6B0B850F9}" destId="{D1770A88-46C2-43C2-8A12-B88A1FECAA37}" srcOrd="1" destOrd="0" parTransId="{4B6C6672-AA9E-40A1-B23D-6B86698C5AD1}" sibTransId="{409F5D89-1FE6-4BB4-92AB-453C3DB0C9E4}"/>
    <dgm:cxn modelId="{0CC0EF61-E38B-004E-B2BA-4000B9958B28}" type="presOf" srcId="{D1770A88-46C2-43C2-8A12-B88A1FECAA37}" destId="{F22B0A3F-EDA4-4C91-8BC4-09DC335EA92C}" srcOrd="0" destOrd="0" presId="urn:microsoft.com/office/officeart/2018/5/layout/IconLeafLabelList"/>
    <dgm:cxn modelId="{DBC1F881-0CB7-4A03-8A7D-9B13C470AC30}" srcId="{38A55832-CE49-4F7E-A65C-F2C6B0B850F9}" destId="{460C22C4-F1D3-46B2-848D-C0E324228F0A}" srcOrd="0" destOrd="0" parTransId="{F80FC2E4-F51C-4053-BE21-C07D4FB0E92F}" sibTransId="{0B73A4FD-F34B-440C-87DB-920C3FB3E385}"/>
    <dgm:cxn modelId="{146133A3-C57E-5A44-BDA7-B11C9FB8C8FE}" type="presOf" srcId="{81598B8E-21CA-4259-A803-2C8CB7514C9A}" destId="{4289756A-E105-434F-A571-87416BE5C8DB}" srcOrd="0" destOrd="0" presId="urn:microsoft.com/office/officeart/2018/5/layout/IconLeafLabelList"/>
    <dgm:cxn modelId="{13726AC3-D960-4D3C-9624-A95C16180F47}" srcId="{38A55832-CE49-4F7E-A65C-F2C6B0B850F9}" destId="{81598B8E-21CA-4259-A803-2C8CB7514C9A}" srcOrd="2" destOrd="0" parTransId="{D3C1DFF7-736A-481D-AD26-3B037C1ECAB7}" sibTransId="{6FA77F12-212C-45B5-8906-F644E5A64FB7}"/>
    <dgm:cxn modelId="{D82A9EE2-3195-B94D-AEC8-08DCEB838D0C}" type="presOf" srcId="{38A55832-CE49-4F7E-A65C-F2C6B0B850F9}" destId="{901E97EF-5C0C-4D66-80B1-675F0263D7A8}" srcOrd="0" destOrd="0" presId="urn:microsoft.com/office/officeart/2018/5/layout/IconLeafLabelList"/>
    <dgm:cxn modelId="{BD0B5AF0-FC6C-8246-B004-32F7FFAF55E5}" type="presParOf" srcId="{901E97EF-5C0C-4D66-80B1-675F0263D7A8}" destId="{D0168649-C611-4337-8351-7C0AE0438856}" srcOrd="0" destOrd="0" presId="urn:microsoft.com/office/officeart/2018/5/layout/IconLeafLabelList"/>
    <dgm:cxn modelId="{A5E9E492-A9C2-A747-A7DC-F77EA4583454}" type="presParOf" srcId="{D0168649-C611-4337-8351-7C0AE0438856}" destId="{0A895EEB-9B8D-42D2-89D5-F520330588FC}" srcOrd="0" destOrd="0" presId="urn:microsoft.com/office/officeart/2018/5/layout/IconLeafLabelList"/>
    <dgm:cxn modelId="{4CC38BAE-88E8-6842-8284-D7B1688FFD7A}" type="presParOf" srcId="{D0168649-C611-4337-8351-7C0AE0438856}" destId="{467F5731-7603-4E28-AA3E-494E3D34B7ED}" srcOrd="1" destOrd="0" presId="urn:microsoft.com/office/officeart/2018/5/layout/IconLeafLabelList"/>
    <dgm:cxn modelId="{A303ABA5-074B-7B42-A0EA-20297E04EBBD}" type="presParOf" srcId="{D0168649-C611-4337-8351-7C0AE0438856}" destId="{4AA6A9CF-E192-4EC2-B193-A58A9704CBAD}" srcOrd="2" destOrd="0" presId="urn:microsoft.com/office/officeart/2018/5/layout/IconLeafLabelList"/>
    <dgm:cxn modelId="{BB695B08-8A33-1548-85FA-9F1A9AC49E8B}" type="presParOf" srcId="{D0168649-C611-4337-8351-7C0AE0438856}" destId="{085F08B4-AE40-4498-AD09-271E5044DC56}" srcOrd="3" destOrd="0" presId="urn:microsoft.com/office/officeart/2018/5/layout/IconLeafLabelList"/>
    <dgm:cxn modelId="{BCEC56A2-7672-0845-85F9-3A90205C47CF}" type="presParOf" srcId="{901E97EF-5C0C-4D66-80B1-675F0263D7A8}" destId="{B1CEBDD2-52E2-46F7-8C52-DFC87FFD9E65}" srcOrd="1" destOrd="0" presId="urn:microsoft.com/office/officeart/2018/5/layout/IconLeafLabelList"/>
    <dgm:cxn modelId="{DA185657-B0A1-494F-A50F-41F0687C7B0A}" type="presParOf" srcId="{901E97EF-5C0C-4D66-80B1-675F0263D7A8}" destId="{2C85C6FF-AC9C-4C66-80C7-A25313362ECD}" srcOrd="2" destOrd="0" presId="urn:microsoft.com/office/officeart/2018/5/layout/IconLeafLabelList"/>
    <dgm:cxn modelId="{AF6DB7DD-4A4A-334D-BF64-DFF7BEE82653}" type="presParOf" srcId="{2C85C6FF-AC9C-4C66-80C7-A25313362ECD}" destId="{4EF35077-05DB-465F-9A65-4E1F062DE1ED}" srcOrd="0" destOrd="0" presId="urn:microsoft.com/office/officeart/2018/5/layout/IconLeafLabelList"/>
    <dgm:cxn modelId="{FD815E85-DFDE-4943-B29A-5FF9699E2CE6}" type="presParOf" srcId="{2C85C6FF-AC9C-4C66-80C7-A25313362ECD}" destId="{4977B6CE-1EB5-4C89-BEEC-AB8384C2CBA2}" srcOrd="1" destOrd="0" presId="urn:microsoft.com/office/officeart/2018/5/layout/IconLeafLabelList"/>
    <dgm:cxn modelId="{D3785B75-CAA1-DF4E-A626-01644A242BAB}" type="presParOf" srcId="{2C85C6FF-AC9C-4C66-80C7-A25313362ECD}" destId="{FAF35A53-B249-4C11-9128-C7FDC8B01501}" srcOrd="2" destOrd="0" presId="urn:microsoft.com/office/officeart/2018/5/layout/IconLeafLabelList"/>
    <dgm:cxn modelId="{53A8C0A1-DDBD-D747-B860-4E300B58BB63}" type="presParOf" srcId="{2C85C6FF-AC9C-4C66-80C7-A25313362ECD}" destId="{F22B0A3F-EDA4-4C91-8BC4-09DC335EA92C}" srcOrd="3" destOrd="0" presId="urn:microsoft.com/office/officeart/2018/5/layout/IconLeafLabelList"/>
    <dgm:cxn modelId="{5696ABB5-2190-1E40-AD64-3DCAE7E29BCC}" type="presParOf" srcId="{901E97EF-5C0C-4D66-80B1-675F0263D7A8}" destId="{93158C56-6D20-442C-84AB-971B7BD6CEB6}" srcOrd="3" destOrd="0" presId="urn:microsoft.com/office/officeart/2018/5/layout/IconLeafLabelList"/>
    <dgm:cxn modelId="{0D62771E-B339-684A-A212-8E8F4CEEA1D5}" type="presParOf" srcId="{901E97EF-5C0C-4D66-80B1-675F0263D7A8}" destId="{368F80AF-229D-4FAA-BEC7-8DFCA6B72A42}" srcOrd="4" destOrd="0" presId="urn:microsoft.com/office/officeart/2018/5/layout/IconLeafLabelList"/>
    <dgm:cxn modelId="{D1095620-926A-A742-927E-81C531B9E418}" type="presParOf" srcId="{368F80AF-229D-4FAA-BEC7-8DFCA6B72A42}" destId="{26063D70-4825-49D3-8105-F68C342F25C1}" srcOrd="0" destOrd="0" presId="urn:microsoft.com/office/officeart/2018/5/layout/IconLeafLabelList"/>
    <dgm:cxn modelId="{C02A5523-F94A-9E40-BA4E-4AEB8174723C}" type="presParOf" srcId="{368F80AF-229D-4FAA-BEC7-8DFCA6B72A42}" destId="{DF22723E-1092-4574-828E-FD76504655F0}" srcOrd="1" destOrd="0" presId="urn:microsoft.com/office/officeart/2018/5/layout/IconLeafLabelList"/>
    <dgm:cxn modelId="{54DCCBAA-2E25-B544-AB1E-BAA4F2B1F5CA}" type="presParOf" srcId="{368F80AF-229D-4FAA-BEC7-8DFCA6B72A42}" destId="{26FBFA18-42E2-4EBB-B8FD-5B990EBD21A1}" srcOrd="2" destOrd="0" presId="urn:microsoft.com/office/officeart/2018/5/layout/IconLeafLabelList"/>
    <dgm:cxn modelId="{E44A9FA8-84E3-EE4A-8D6F-607D0020660C}" type="presParOf" srcId="{368F80AF-229D-4FAA-BEC7-8DFCA6B72A42}" destId="{4289756A-E105-434F-A571-87416BE5C8D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95EEB-9B8D-42D2-89D5-F520330588FC}">
      <dsp:nvSpPr>
        <dsp:cNvPr id="0" name=""/>
        <dsp:cNvSpPr/>
      </dsp:nvSpPr>
      <dsp:spPr>
        <a:xfrm>
          <a:off x="620567" y="592127"/>
          <a:ext cx="1852875" cy="185287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7F5731-7603-4E28-AA3E-494E3D34B7ED}">
      <dsp:nvSpPr>
        <dsp:cNvPr id="0" name=""/>
        <dsp:cNvSpPr/>
      </dsp:nvSpPr>
      <dsp:spPr>
        <a:xfrm>
          <a:off x="1015443" y="987002"/>
          <a:ext cx="1063125" cy="1063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F08B4-AE40-4498-AD09-271E5044DC56}">
      <dsp:nvSpPr>
        <dsp:cNvPr id="0" name=""/>
        <dsp:cNvSpPr/>
      </dsp:nvSpPr>
      <dsp:spPr>
        <a:xfrm>
          <a:off x="28255" y="3022128"/>
          <a:ext cx="30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When working abroad</a:t>
          </a:r>
        </a:p>
      </dsp:txBody>
      <dsp:txXfrm>
        <a:off x="28255" y="3022128"/>
        <a:ext cx="3037500" cy="720000"/>
      </dsp:txXfrm>
    </dsp:sp>
    <dsp:sp modelId="{4EF35077-05DB-465F-9A65-4E1F062DE1ED}">
      <dsp:nvSpPr>
        <dsp:cNvPr id="0" name=""/>
        <dsp:cNvSpPr/>
      </dsp:nvSpPr>
      <dsp:spPr>
        <a:xfrm>
          <a:off x="4189630" y="592127"/>
          <a:ext cx="1852875" cy="185287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7B6CE-1EB5-4C89-BEEC-AB8384C2CBA2}">
      <dsp:nvSpPr>
        <dsp:cNvPr id="0" name=""/>
        <dsp:cNvSpPr/>
      </dsp:nvSpPr>
      <dsp:spPr>
        <a:xfrm>
          <a:off x="4584505" y="987002"/>
          <a:ext cx="1063125" cy="1063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B0A3F-EDA4-4C91-8BC4-09DC335EA92C}">
      <dsp:nvSpPr>
        <dsp:cNvPr id="0" name=""/>
        <dsp:cNvSpPr/>
      </dsp:nvSpPr>
      <dsp:spPr>
        <a:xfrm>
          <a:off x="3597318" y="3022128"/>
          <a:ext cx="30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Different thinking</a:t>
          </a:r>
        </a:p>
      </dsp:txBody>
      <dsp:txXfrm>
        <a:off x="3597318" y="3022128"/>
        <a:ext cx="3037500" cy="720000"/>
      </dsp:txXfrm>
    </dsp:sp>
    <dsp:sp modelId="{26063D70-4825-49D3-8105-F68C342F25C1}">
      <dsp:nvSpPr>
        <dsp:cNvPr id="0" name=""/>
        <dsp:cNvSpPr/>
      </dsp:nvSpPr>
      <dsp:spPr>
        <a:xfrm>
          <a:off x="7758693" y="592127"/>
          <a:ext cx="1852875" cy="185287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22723E-1092-4574-828E-FD76504655F0}">
      <dsp:nvSpPr>
        <dsp:cNvPr id="0" name=""/>
        <dsp:cNvSpPr/>
      </dsp:nvSpPr>
      <dsp:spPr>
        <a:xfrm>
          <a:off x="8153568" y="987002"/>
          <a:ext cx="1063125" cy="10631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9756A-E105-434F-A571-87416BE5C8DB}">
      <dsp:nvSpPr>
        <dsp:cNvPr id="0" name=""/>
        <dsp:cNvSpPr/>
      </dsp:nvSpPr>
      <dsp:spPr>
        <a:xfrm>
          <a:off x="7166380" y="3022128"/>
          <a:ext cx="30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Hiring better talent</a:t>
          </a:r>
        </a:p>
      </dsp:txBody>
      <dsp:txXfrm>
        <a:off x="7166380" y="3022128"/>
        <a:ext cx="3037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4BCC0-4837-D847-BF99-B743B7F597D5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61EBA-BC5A-0144-A184-B546C90E9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56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Hello, my name is Azaali and I am joined today by Leanne, Matthew and Dustin. In today’s presentation we will be discussing the outsourcing of production in relation to organizations.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61EBA-BC5A-0144-A184-B546C90E93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35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61EBA-BC5A-0144-A184-B546C90E93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76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61EBA-BC5A-0144-A184-B546C90E93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42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61EBA-BC5A-0144-A184-B546C90E93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06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61EBA-BC5A-0144-A184-B546C90E93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68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103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2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5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3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1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1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7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6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9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1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5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0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://avnation.tv/2017/01/when-should-you-outsource-your-marketing-resources/" TargetMode="Externa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10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sv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2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www.knowledge7.com/services/mobile-development/mobile-enterprise-applications/" TargetMode="Externa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ortheastern.edu/graduate/blog/importance-of-innovation/" TargetMode="External"/><Relationship Id="rId3" Type="http://schemas.openxmlformats.org/officeDocument/2006/relationships/hyperlink" Target="https://www.international.gc.ca/trade-commerce/trade-agreements-accords-commerciaux/agr-acc/cusma-aceum/index.aspx?lang=eng" TargetMode="External"/><Relationship Id="rId7" Type="http://schemas.openxmlformats.org/officeDocument/2006/relationships/hyperlink" Target="http://libezproxy.nait.ca/login?url=http://search.ebscohost.com/login.aspx?direct=true&amp;db=bth&amp;AN=120389515&amp;site=ehost-live&amp;scope=site" TargetMode="External"/><Relationship Id="rId2" Type="http://schemas.openxmlformats.org/officeDocument/2006/relationships/hyperlink" Target="http://libezproxy.nait.ca/login?url=http://search.ebscohost.com/login.aspx?direct=true&amp;db=bth&amp;AN=62666654&amp;site=ehost-live&amp;scope=si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loanreview.mit.edu/article/outsourcing-business-processes-for-innovation/" TargetMode="External"/><Relationship Id="rId5" Type="http://schemas.openxmlformats.org/officeDocument/2006/relationships/hyperlink" Target="https://www.nber.org/system/files/working_papers/w5424/w5424.pdf" TargetMode="External"/><Relationship Id="rId4" Type="http://schemas.openxmlformats.org/officeDocument/2006/relationships/hyperlink" Target="https://nait.primo.exlibrisgroup.com/discovery/fulldisplay?docid=cdi_hal_primary_oai_HAL_emse_00881209v1&amp;context=PC&amp;vid=01NOALTECH_INST:01NOALTECH&amp;lang=en&amp;search_scope=MyInst_and_CI&amp;adaptor=Primo%20Central&amp;tab=OneTab&amp;query=any,contains,Dolgui%20and%20Pro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8F8EAA-EFAA-43A1-A1BF-089AF1799D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200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0772DF-C95D-E14A-A9BA-3226EF1F9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US" sz="4800"/>
              <a:t>Outsourcing of Production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EEFA44-F4EE-7D43-9BB7-2AF2AA9AC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/>
          </a:bodyPr>
          <a:lstStyle/>
          <a:p>
            <a:r>
              <a:rPr lang="en-US" sz="2000" dirty="0"/>
              <a:t>Presented by: Azaali Jetha, Leanne Johnston, Matthew Kozlowski &amp; Dustin Daub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93 St NW.m4a" descr="93 St NW.m4a">
            <a:hlinkClick r:id="" action="ppaction://media"/>
            <a:extLst>
              <a:ext uri="{FF2B5EF4-FFF2-40B4-BE49-F238E27FC236}">
                <a16:creationId xmlns:a16="http://schemas.microsoft.com/office/drawing/2014/main" id="{1EE3E56B-4DA8-2046-B1BB-634238ADCF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01960" y="6318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6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4E4D846-3AFC-4F86-8C35-24B0542A2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AB0ACE21-0B38-BE4B-858E-191E971ADF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023" r="386" b="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981527-1C7E-4847-B180-945BFB1A8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C335-158C-E145-AF72-B0C9A43E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0470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/>
              <a:t>Introduction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B4980-BD46-0241-B820-290A154CD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0470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What is outsourcing of production?</a:t>
            </a:r>
          </a:p>
          <a:p>
            <a:r>
              <a:rPr lang="en-US" sz="1700" dirty="0"/>
              <a:t>Review the statistics of past and current firms</a:t>
            </a:r>
          </a:p>
          <a:p>
            <a:r>
              <a:rPr lang="en-US" sz="1700" dirty="0"/>
              <a:t>Explore expert business and case study opinions</a:t>
            </a:r>
          </a:p>
          <a:p>
            <a:r>
              <a:rPr lang="en-US" sz="1700" dirty="0"/>
              <a:t>Focus on the facts showing the benefits of outsourcing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EEE3E3-5384-8A44-BBE0-02D439A0E369}"/>
              </a:ext>
            </a:extLst>
          </p:cNvPr>
          <p:cNvSpPr txBox="1"/>
          <p:nvPr/>
        </p:nvSpPr>
        <p:spPr>
          <a:xfrm>
            <a:off x="1299230" y="6515070"/>
            <a:ext cx="276870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6" tooltip="http://avnation.tv/2017/01/when-should-you-outsource-your-marketing-resource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7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 dirty="0">
              <a:solidFill>
                <a:srgbClr val="FFFFFF"/>
              </a:solidFill>
            </a:endParaRPr>
          </a:p>
        </p:txBody>
      </p:sp>
      <p:pic>
        <p:nvPicPr>
          <p:cNvPr id="4" name="93 St NW 2.m4a" descr="93 St NW 2.m4a">
            <a:hlinkClick r:id="" action="ppaction://media"/>
            <a:extLst>
              <a:ext uri="{FF2B5EF4-FFF2-40B4-BE49-F238E27FC236}">
                <a16:creationId xmlns:a16="http://schemas.microsoft.com/office/drawing/2014/main" id="{BE99D026-A614-AA42-A6E1-48AE8BA862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38614" y="617512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1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A8F97C-5DA0-9143-837C-95CE9D5E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dirty="0"/>
              <a:t>Team Thesis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2FFDA-E1FD-6946-8A81-8D4DD309D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By utilizing outsourcing, an organization can improve its strategic position by reducing costs, driving innovation, and focusing on core competencies</a:t>
            </a:r>
          </a:p>
        </p:txBody>
      </p:sp>
      <p:pic>
        <p:nvPicPr>
          <p:cNvPr id="4" name="93 St NW 3.m4a" descr="93 St NW 3.m4a">
            <a:hlinkClick r:id="" action="ppaction://media"/>
            <a:extLst>
              <a:ext uri="{FF2B5EF4-FFF2-40B4-BE49-F238E27FC236}">
                <a16:creationId xmlns:a16="http://schemas.microsoft.com/office/drawing/2014/main" id="{5DE85EDF-C5F7-D248-8AE1-BF05888C8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82003" y="61468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1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CEBDAA-7B5A-054F-B6BA-D1A4B8E60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>
            <a:normAutofit/>
          </a:bodyPr>
          <a:lstStyle/>
          <a:p>
            <a:r>
              <a:rPr lang="en-US" sz="3600"/>
              <a:t>Statistics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Global market size of outsourced services">
            <a:extLst>
              <a:ext uri="{FF2B5EF4-FFF2-40B4-BE49-F238E27FC236}">
                <a16:creationId xmlns:a16="http://schemas.microsoft.com/office/drawing/2014/main" id="{4DB7D3AB-F7A2-4F42-9E43-4AB5CE8C6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286"/>
          <a:stretch/>
        </p:blipFill>
        <p:spPr bwMode="auto">
          <a:xfrm>
            <a:off x="429768" y="1721922"/>
            <a:ext cx="6704891" cy="452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8C1D8-8828-3F47-96E5-2DAEDC52A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8752" y="2020824"/>
            <a:ext cx="3455097" cy="3959352"/>
          </a:xfrm>
        </p:spPr>
        <p:txBody>
          <a:bodyPr anchor="ctr">
            <a:normAutofit/>
          </a:bodyPr>
          <a:lstStyle/>
          <a:p>
            <a:r>
              <a:rPr lang="en-US" sz="1700" dirty="0"/>
              <a:t>Global market worth over $80 billion </a:t>
            </a:r>
            <a:r>
              <a:rPr lang="en-US" sz="1800" dirty="0"/>
              <a:t>(</a:t>
            </a:r>
            <a:r>
              <a:rPr lang="en-US" sz="1800" dirty="0" err="1"/>
              <a:t>Vojinovik</a:t>
            </a:r>
            <a:r>
              <a:rPr lang="en-US" sz="1800" dirty="0"/>
              <a:t>, 2020)</a:t>
            </a:r>
            <a:endParaRPr lang="en-US" sz="1700" dirty="0"/>
          </a:p>
          <a:p>
            <a:r>
              <a:rPr lang="en-US" sz="1700" dirty="0"/>
              <a:t>In the US, 59% of businesses use outsourcing </a:t>
            </a:r>
            <a:r>
              <a:rPr lang="en-US" sz="1800" dirty="0"/>
              <a:t>(</a:t>
            </a:r>
            <a:r>
              <a:rPr lang="en-US" sz="1800" dirty="0" err="1"/>
              <a:t>Vojinovik</a:t>
            </a:r>
            <a:r>
              <a:rPr lang="en-US" sz="1800" dirty="0"/>
              <a:t>, 2020)</a:t>
            </a:r>
            <a:endParaRPr lang="en-US" sz="1700" dirty="0"/>
          </a:p>
          <a:p>
            <a:r>
              <a:rPr lang="en-US" sz="1700" dirty="0"/>
              <a:t>Main reason to outsource is to cut costs</a:t>
            </a:r>
          </a:p>
        </p:txBody>
      </p:sp>
      <p:pic>
        <p:nvPicPr>
          <p:cNvPr id="5" name="93 St NW 4.m4a" descr="93 St NW 4.m4a">
            <a:hlinkClick r:id="" action="ppaction://media"/>
            <a:extLst>
              <a:ext uri="{FF2B5EF4-FFF2-40B4-BE49-F238E27FC236}">
                <a16:creationId xmlns:a16="http://schemas.microsoft.com/office/drawing/2014/main" id="{A6A9ED6F-2A42-C241-9180-D48FBC30F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92233" y="6280241"/>
            <a:ext cx="540000" cy="54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B19E5D-B894-4D4E-9994-78835FAB0273}"/>
              </a:ext>
            </a:extLst>
          </p:cNvPr>
          <p:cNvSpPr txBox="1"/>
          <p:nvPr/>
        </p:nvSpPr>
        <p:spPr>
          <a:xfrm>
            <a:off x="1711917" y="6442518"/>
            <a:ext cx="4140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</a:t>
            </a:r>
            <a:r>
              <a:rPr lang="en-US" sz="800" dirty="0" err="1"/>
              <a:t>www.microsourcing.com</a:t>
            </a:r>
            <a:r>
              <a:rPr lang="en-US" sz="800" dirty="0"/>
              <a:t>/learn/blog/the-ultimate-list-of-outsourcing-statistics/</a:t>
            </a:r>
          </a:p>
        </p:txBody>
      </p:sp>
    </p:spTree>
    <p:extLst>
      <p:ext uri="{BB962C8B-B14F-4D97-AF65-F5344CB8AC3E}">
        <p14:creationId xmlns:p14="http://schemas.microsoft.com/office/powerpoint/2010/main" val="288470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0" name="Rectangle 72">
            <a:extLst>
              <a:ext uri="{FF2B5EF4-FFF2-40B4-BE49-F238E27FC236}">
                <a16:creationId xmlns:a16="http://schemas.microsoft.com/office/drawing/2014/main" id="{E36BB3C5-822B-45E1-A81E-5CC3176C6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FF4136-59CA-4943-A484-EA4DFF5C10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7" r="2" b="10971"/>
          <a:stretch/>
        </p:blipFill>
        <p:spPr bwMode="auto">
          <a:xfrm>
            <a:off x="579264" y="365111"/>
            <a:ext cx="6288262" cy="3063903"/>
          </a:xfrm>
          <a:prstGeom prst="rect">
            <a:avLst/>
          </a:prstGeom>
          <a:ln w="127000" cap="sq">
            <a:solidFill>
              <a:schemeClr val="accent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1" name="Rectangle 74">
            <a:extLst>
              <a:ext uri="{FF2B5EF4-FFF2-40B4-BE49-F238E27FC236}">
                <a16:creationId xmlns:a16="http://schemas.microsoft.com/office/drawing/2014/main" id="{FB39ECA9-4CDE-4883-98E8-287E905E9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630934"/>
            <a:ext cx="6288261" cy="2546028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FED88-6C76-2D4B-8C0E-F5C676E17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49689"/>
            <a:ext cx="2111122" cy="2105025"/>
          </a:xfrm>
        </p:spPr>
        <p:txBody>
          <a:bodyPr>
            <a:normAutofit/>
          </a:bodyPr>
          <a:lstStyle/>
          <a:p>
            <a:r>
              <a:rPr lang="en-US" sz="2400"/>
              <a:t>Expert Opinion</a:t>
            </a:r>
          </a:p>
        </p:txBody>
      </p:sp>
      <p:sp>
        <p:nvSpPr>
          <p:cNvPr id="1032" name="Rectangle 76">
            <a:extLst>
              <a:ext uri="{FF2B5EF4-FFF2-40B4-BE49-F238E27FC236}">
                <a16:creationId xmlns:a16="http://schemas.microsoft.com/office/drawing/2014/main" id="{A67483D0-BAEB-4927-88AD-76F5DA846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494" y="45657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3" name="Rectangle 78">
            <a:extLst>
              <a:ext uri="{FF2B5EF4-FFF2-40B4-BE49-F238E27FC236}">
                <a16:creationId xmlns:a16="http://schemas.microsoft.com/office/drawing/2014/main" id="{0DBB7B12-4298-4CFB-B539-44A91C930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8918" y="4897628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CF93C-9158-C745-81EA-BA4275FFC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563" y="3849688"/>
            <a:ext cx="3315810" cy="2105025"/>
          </a:xfrm>
        </p:spPr>
        <p:txBody>
          <a:bodyPr anchor="ctr">
            <a:normAutofit/>
          </a:bodyPr>
          <a:lstStyle/>
          <a:p>
            <a:r>
              <a:rPr lang="en-US" sz="1700" dirty="0"/>
              <a:t>Dr. Maja Leticia, Assistant Professor from Faculty of Economics, University of Mostar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AF422CE-0C86-0D4D-AC08-0BC9CA1F3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" b="3"/>
          <a:stretch/>
        </p:blipFill>
        <p:spPr bwMode="auto">
          <a:xfrm>
            <a:off x="7048500" y="365111"/>
            <a:ext cx="4621006" cy="5811838"/>
          </a:xfrm>
          <a:prstGeom prst="rect">
            <a:avLst/>
          </a:prstGeom>
          <a:ln w="127000" cap="sq">
            <a:solidFill>
              <a:schemeClr val="accent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D07D32-FBFE-F440-B313-7E51B2CD1632}"/>
              </a:ext>
            </a:extLst>
          </p:cNvPr>
          <p:cNvSpPr/>
          <p:nvPr/>
        </p:nvSpPr>
        <p:spPr>
          <a:xfrm>
            <a:off x="1100138" y="228600"/>
            <a:ext cx="4995862" cy="257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060603-A33E-8C4D-8942-005A98102575}"/>
              </a:ext>
            </a:extLst>
          </p:cNvPr>
          <p:cNvSpPr txBox="1"/>
          <p:nvPr/>
        </p:nvSpPr>
        <p:spPr>
          <a:xfrm>
            <a:off x="1630274" y="368370"/>
            <a:ext cx="41862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Table 1: Identification and operationalization of research variables</a:t>
            </a:r>
          </a:p>
        </p:txBody>
      </p:sp>
      <p:pic>
        <p:nvPicPr>
          <p:cNvPr id="6" name="Expert opinion slide.m4a" descr="Expert opinion slide.m4a">
            <a:hlinkClick r:id="" action="ppaction://media"/>
            <a:extLst>
              <a:ext uri="{FF2B5EF4-FFF2-40B4-BE49-F238E27FC236}">
                <a16:creationId xmlns:a16="http://schemas.microsoft.com/office/drawing/2014/main" id="{CDD0BD33-77D6-2641-AD80-92D317EE91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15635" y="627206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1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1A1C5D3-C053-4EE9-BE1A-419B6E27C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221673"/>
            <a:ext cx="8384770" cy="133263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D5C65E-AA52-F74D-B1C5-1B4BED550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1" y="310343"/>
            <a:ext cx="7985759" cy="8688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/>
              <a:t>Organization &amp; Business Benefits of Outsourcing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121140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5AB85F-21A2-8A4C-883A-BB978DCD9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320" y="2139484"/>
            <a:ext cx="9103359" cy="4096512"/>
          </a:xfrm>
          <a:prstGeom prst="rect">
            <a:avLst/>
          </a:prstGeom>
          <a:ln w="127000" cap="sq">
            <a:solidFill>
              <a:schemeClr val="accent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Slide 2 - chart with business and outsourcing benefits.m4a" descr="Slide 2 - chart with business and outsourcing benefits.m4a">
            <a:hlinkClick r:id="" action="ppaction://media"/>
            <a:extLst>
              <a:ext uri="{FF2B5EF4-FFF2-40B4-BE49-F238E27FC236}">
                <a16:creationId xmlns:a16="http://schemas.microsoft.com/office/drawing/2014/main" id="{BA12C166-9DB5-C54D-AF01-D94A09251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7304" y="6318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2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AA9C-5744-5244-B492-4C410115B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Innovation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1E9BC-E0F3-CB48-81A6-116DA817D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1408176"/>
          </a:xfrm>
        </p:spPr>
        <p:txBody>
          <a:bodyPr>
            <a:normAutofit/>
          </a:bodyPr>
          <a:lstStyle/>
          <a:p>
            <a:r>
              <a:rPr lang="en-US"/>
              <a:t>Critical to success in the business world</a:t>
            </a:r>
          </a:p>
          <a:p>
            <a:r>
              <a:rPr lang="en-US"/>
              <a:t>Outsourcing can positively drive innovation in a company</a:t>
            </a:r>
            <a:endParaRPr lang="en-US" dirty="0"/>
          </a:p>
        </p:txBody>
      </p:sp>
      <p:pic>
        <p:nvPicPr>
          <p:cNvPr id="6" name="Graphic 5" descr="Medical">
            <a:extLst>
              <a:ext uri="{FF2B5EF4-FFF2-40B4-BE49-F238E27FC236}">
                <a16:creationId xmlns:a16="http://schemas.microsoft.com/office/drawing/2014/main" id="{75D64786-3E10-684D-81FB-598EF88B0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5568" y="3790664"/>
            <a:ext cx="1690688" cy="1690688"/>
          </a:xfrm>
          <a:prstGeom prst="rect">
            <a:avLst/>
          </a:prstGeom>
        </p:spPr>
      </p:pic>
      <p:pic>
        <p:nvPicPr>
          <p:cNvPr id="8" name="Graphic 7" descr="Take Off">
            <a:extLst>
              <a:ext uri="{FF2B5EF4-FFF2-40B4-BE49-F238E27FC236}">
                <a16:creationId xmlns:a16="http://schemas.microsoft.com/office/drawing/2014/main" id="{899368FE-BAD2-A847-876A-F5EF5C902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2976" y="3886200"/>
            <a:ext cx="1692000" cy="1692000"/>
          </a:xfrm>
          <a:prstGeom prst="rect">
            <a:avLst/>
          </a:prstGeom>
        </p:spPr>
      </p:pic>
      <p:pic>
        <p:nvPicPr>
          <p:cNvPr id="10" name="Graphic 9" descr="Shopping cart">
            <a:extLst>
              <a:ext uri="{FF2B5EF4-FFF2-40B4-BE49-F238E27FC236}">
                <a16:creationId xmlns:a16="http://schemas.microsoft.com/office/drawing/2014/main" id="{6654B810-EC0E-1E4F-A7FD-4DFAFD5A73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91696" y="3886200"/>
            <a:ext cx="1692000" cy="1692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83DCE6-67E8-CB4B-A571-FAC46A16A19F}"/>
              </a:ext>
            </a:extLst>
          </p:cNvPr>
          <p:cNvSpPr txBox="1"/>
          <p:nvPr/>
        </p:nvSpPr>
        <p:spPr>
          <a:xfrm>
            <a:off x="575025" y="5578200"/>
            <a:ext cx="27717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Healthcare Provider= Improved Claim Adjudication Process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BB6FDC-B1D8-E04C-A677-F4651CF45C65}"/>
              </a:ext>
            </a:extLst>
          </p:cNvPr>
          <p:cNvSpPr txBox="1"/>
          <p:nvPr/>
        </p:nvSpPr>
        <p:spPr>
          <a:xfrm>
            <a:off x="4710113" y="5578199"/>
            <a:ext cx="27717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accent1"/>
                </a:solidFill>
              </a:rPr>
              <a:t>Aerospace Manufacturer= Operation Efficiencies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A30DBE-C8D6-6141-9DB7-A5D8D02CBC48}"/>
              </a:ext>
            </a:extLst>
          </p:cNvPr>
          <p:cNvSpPr txBox="1"/>
          <p:nvPr/>
        </p:nvSpPr>
        <p:spPr>
          <a:xfrm>
            <a:off x="9051809" y="5578199"/>
            <a:ext cx="27717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accent1"/>
                </a:solidFill>
              </a:rPr>
              <a:t>Supermarket= Improved Supply Chain Management</a:t>
            </a:r>
          </a:p>
          <a:p>
            <a:endParaRPr lang="en-US" dirty="0"/>
          </a:p>
        </p:txBody>
      </p:sp>
      <p:pic>
        <p:nvPicPr>
          <p:cNvPr id="4" name="6 Innovation - Matthew.m4a" descr="6 Innovation - Matthew.m4a">
            <a:hlinkClick r:id="" action="ppaction://media"/>
            <a:extLst>
              <a:ext uri="{FF2B5EF4-FFF2-40B4-BE49-F238E27FC236}">
                <a16:creationId xmlns:a16="http://schemas.microsoft.com/office/drawing/2014/main" id="{F8315F5A-45AE-5740-8DC1-A8DF1C8EC9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53583" y="6318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9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2A9B7-E14F-C240-B130-776F0EB5F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Competencies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0EF33-60B8-AC42-95C7-F87A66C67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1279589"/>
          </a:xfrm>
        </p:spPr>
        <p:txBody>
          <a:bodyPr/>
          <a:lstStyle/>
          <a:p>
            <a:r>
              <a:rPr lang="en-US" dirty="0"/>
              <a:t>Firms must take action to ensure competitiveness</a:t>
            </a:r>
          </a:p>
          <a:p>
            <a:r>
              <a:rPr lang="en-US" dirty="0"/>
              <a:t>Improve competitive advantage through core competencies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Graphic 5" descr="Compost">
            <a:extLst>
              <a:ext uri="{FF2B5EF4-FFF2-40B4-BE49-F238E27FC236}">
                <a16:creationId xmlns:a16="http://schemas.microsoft.com/office/drawing/2014/main" id="{ACB337B1-C92D-9B41-A5A6-F2A40C92F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5568" y="3817800"/>
            <a:ext cx="1692000" cy="1692000"/>
          </a:xfrm>
          <a:prstGeom prst="rect">
            <a:avLst/>
          </a:prstGeom>
        </p:spPr>
      </p:pic>
      <p:pic>
        <p:nvPicPr>
          <p:cNvPr id="8" name="Graphic 7" descr="Cycle with people">
            <a:extLst>
              <a:ext uri="{FF2B5EF4-FFF2-40B4-BE49-F238E27FC236}">
                <a16:creationId xmlns:a16="http://schemas.microsoft.com/office/drawing/2014/main" id="{B74EC45B-31D4-A349-89C2-96CBFD9CDD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3632" y="3817800"/>
            <a:ext cx="1692000" cy="1692000"/>
          </a:xfrm>
          <a:prstGeom prst="rect">
            <a:avLst/>
          </a:prstGeom>
        </p:spPr>
      </p:pic>
      <p:pic>
        <p:nvPicPr>
          <p:cNvPr id="10" name="Graphic 9" descr="Flying Money">
            <a:extLst>
              <a:ext uri="{FF2B5EF4-FFF2-40B4-BE49-F238E27FC236}">
                <a16:creationId xmlns:a16="http://schemas.microsoft.com/office/drawing/2014/main" id="{FC62C50F-7850-F642-AD7A-051B682839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91696" y="3817800"/>
            <a:ext cx="1692000" cy="169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B0EDB4-D2BA-E64E-942C-217F24539292}"/>
              </a:ext>
            </a:extLst>
          </p:cNvPr>
          <p:cNvSpPr txBox="1"/>
          <p:nvPr/>
        </p:nvSpPr>
        <p:spPr>
          <a:xfrm>
            <a:off x="575681" y="5509800"/>
            <a:ext cx="2771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1"/>
                </a:solidFill>
              </a:rPr>
              <a:t>Firm resources to be reallocated to reinforce strengths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B89CCB-4052-4049-AB82-94EC2A29F7DB}"/>
              </a:ext>
            </a:extLst>
          </p:cNvPr>
          <p:cNvSpPr txBox="1"/>
          <p:nvPr/>
        </p:nvSpPr>
        <p:spPr>
          <a:xfrm>
            <a:off x="4813745" y="5586085"/>
            <a:ext cx="2771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1"/>
                </a:solidFill>
              </a:rPr>
              <a:t>Frees up human capital that can be shifted to other areas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660392-B3FC-3F48-A524-BC0FB6E9BA1E}"/>
              </a:ext>
            </a:extLst>
          </p:cNvPr>
          <p:cNvSpPr txBox="1"/>
          <p:nvPr/>
        </p:nvSpPr>
        <p:spPr>
          <a:xfrm>
            <a:off x="9051809" y="5586085"/>
            <a:ext cx="27717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1"/>
                </a:solidFill>
              </a:rPr>
              <a:t>Redundant capital assets to be sold and the resultant cash flow can be redirected to areas of strength</a:t>
            </a:r>
            <a:endParaRPr lang="en-CA" sz="1100" b="0" dirty="0">
              <a:solidFill>
                <a:schemeClr val="accent1"/>
              </a:solidFill>
              <a:effectLst/>
            </a:endParaRPr>
          </a:p>
          <a:p>
            <a:br>
              <a:rPr lang="en-CA" sz="1400" dirty="0"/>
            </a:br>
            <a:endParaRPr lang="en-US" dirty="0"/>
          </a:p>
        </p:txBody>
      </p:sp>
      <p:pic>
        <p:nvPicPr>
          <p:cNvPr id="4" name="7 Core Competencies - Matthew.m4a" descr="7 Core Competencies - Matthew.m4a">
            <a:hlinkClick r:id="" action="ppaction://media"/>
            <a:extLst>
              <a:ext uri="{FF2B5EF4-FFF2-40B4-BE49-F238E27FC236}">
                <a16:creationId xmlns:a16="http://schemas.microsoft.com/office/drawing/2014/main" id="{76045799-E61A-AD42-9D63-04D6F9537C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553583" y="6318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EEA0D-B68A-4849-91E1-9F916C91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/>
              <a:t>Cost Reduction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ADA65-4063-CF47-AEE6-A9F465ABB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/>
              <a:t>Firms can be more profitable through cost reduction</a:t>
            </a:r>
          </a:p>
          <a:p>
            <a:pPr>
              <a:lnSpc>
                <a:spcPct val="100000"/>
              </a:lnSpc>
            </a:pPr>
            <a:r>
              <a:rPr lang="en-US" sz="1500"/>
              <a:t>Outsourcing can provide cost reductions through various areas</a:t>
            </a:r>
          </a:p>
          <a:p>
            <a:pPr lvl="1">
              <a:lnSpc>
                <a:spcPct val="100000"/>
              </a:lnSpc>
            </a:pPr>
            <a:r>
              <a:rPr lang="en-US" sz="1500"/>
              <a:t>Improved efficiencies</a:t>
            </a:r>
          </a:p>
          <a:p>
            <a:pPr lvl="1">
              <a:lnSpc>
                <a:spcPct val="100000"/>
              </a:lnSpc>
            </a:pPr>
            <a:r>
              <a:rPr lang="en-US" sz="1500"/>
              <a:t>Outside expertise</a:t>
            </a:r>
          </a:p>
          <a:p>
            <a:pPr lvl="1">
              <a:lnSpc>
                <a:spcPct val="100000"/>
              </a:lnSpc>
            </a:pPr>
            <a:r>
              <a:rPr lang="en-US" sz="1500"/>
              <a:t>Reduced wage expense</a:t>
            </a:r>
          </a:p>
          <a:p>
            <a:pPr>
              <a:lnSpc>
                <a:spcPct val="100000"/>
              </a:lnSpc>
            </a:pPr>
            <a:r>
              <a:rPr lang="en-US" sz="1500"/>
              <a:t>Induces supplier competition, reduce subunits, eliminate transfer pricing issues</a:t>
            </a:r>
          </a:p>
          <a:p>
            <a:pPr>
              <a:lnSpc>
                <a:spcPct val="100000"/>
              </a:lnSpc>
            </a:pPr>
            <a:r>
              <a:rPr lang="en-US" sz="1500"/>
              <a:t>Cost reductions= Improve firm’s competitive advantage</a:t>
            </a:r>
          </a:p>
          <a:p>
            <a:pPr lvl="1">
              <a:lnSpc>
                <a:spcPct val="100000"/>
              </a:lnSpc>
            </a:pPr>
            <a:endParaRPr lang="en-US" sz="1500"/>
          </a:p>
        </p:txBody>
      </p:sp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38D6BE71-FA8A-7C40-A50D-14CCE10D7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494066" y="1971614"/>
            <a:ext cx="4237686" cy="2839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23F497-BC60-5F45-8E82-4BFE88191DC0}"/>
              </a:ext>
            </a:extLst>
          </p:cNvPr>
          <p:cNvSpPr txBox="1"/>
          <p:nvPr/>
        </p:nvSpPr>
        <p:spPr>
          <a:xfrm>
            <a:off x="8584116" y="6487972"/>
            <a:ext cx="276870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www.knowledge7.com/services/mobile-development/mobile-enterprise-application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4" name="8 Cost Reduction - Matthew.m4a" descr="8 Cost Reduction - Matthew.m4a">
            <a:hlinkClick r:id="" action="ppaction://media"/>
            <a:extLst>
              <a:ext uri="{FF2B5EF4-FFF2-40B4-BE49-F238E27FC236}">
                <a16:creationId xmlns:a16="http://schemas.microsoft.com/office/drawing/2014/main" id="{DFE6E748-8070-4442-A9F6-AB88C769E0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73254" y="631800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16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9">
            <a:extLst>
              <a:ext uri="{FF2B5EF4-FFF2-40B4-BE49-F238E27FC236}">
                <a16:creationId xmlns:a16="http://schemas.microsoft.com/office/drawing/2014/main" id="{6D1A2CED-DA9B-4CCF-8215-CFC65FE71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1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455D7-5DFD-E44D-9E66-FB11CFD9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9521"/>
            <a:ext cx="10232136" cy="1014984"/>
          </a:xfrm>
        </p:spPr>
        <p:txBody>
          <a:bodyPr>
            <a:normAutofit/>
          </a:bodyPr>
          <a:lstStyle/>
          <a:p>
            <a:r>
              <a:rPr lang="en-US" dirty="0"/>
              <a:t>Cultural Benefits</a:t>
            </a:r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658327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6C8BA6-80BC-4A13-89C0-A3EC18DD87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056850"/>
              </p:ext>
            </p:extLst>
          </p:nvPr>
        </p:nvGraphicFramePr>
        <p:xfrm>
          <a:off x="1115568" y="1673352"/>
          <a:ext cx="10232136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Cultural.m4a" descr="Cultural.m4a">
            <a:hlinkClick r:id="" action="ppaction://media"/>
            <a:extLst>
              <a:ext uri="{FF2B5EF4-FFF2-40B4-BE49-F238E27FC236}">
                <a16:creationId xmlns:a16="http://schemas.microsoft.com/office/drawing/2014/main" id="{D05DD6A4-1D6E-B24E-A2C4-DFCD6898A2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55656" y="625551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AD608-AF90-E049-99CE-A0D2560A0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/>
              <a:t>Government Support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A2BC-0B5C-A849-BDC1-11F42DEC2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sz="1700"/>
              <a:t>Trade Agreements</a:t>
            </a:r>
          </a:p>
          <a:p>
            <a:pPr>
              <a:lnSpc>
                <a:spcPct val="100000"/>
              </a:lnSpc>
            </a:pPr>
            <a:r>
              <a:rPr lang="en-CA" sz="1700"/>
              <a:t>Tariff Structure supports trade</a:t>
            </a:r>
          </a:p>
          <a:p>
            <a:pPr>
              <a:lnSpc>
                <a:spcPct val="100000"/>
              </a:lnSpc>
            </a:pPr>
            <a:r>
              <a:rPr lang="en-CA" sz="1700"/>
              <a:t>Outsourcing keeps costs low for taxpayers</a:t>
            </a:r>
          </a:p>
          <a:p>
            <a:pPr>
              <a:lnSpc>
                <a:spcPct val="100000"/>
              </a:lnSpc>
            </a:pPr>
            <a:r>
              <a:rPr lang="en-CA" sz="1700"/>
              <a:t>Promoting foreign investment </a:t>
            </a:r>
          </a:p>
          <a:p>
            <a:pPr>
              <a:lnSpc>
                <a:spcPct val="100000"/>
              </a:lnSpc>
            </a:pPr>
            <a:r>
              <a:rPr lang="en-CA" sz="1700"/>
              <a:t>Countries with few resources and many workers rely on outsourcing</a:t>
            </a:r>
          </a:p>
          <a:p>
            <a:pPr>
              <a:lnSpc>
                <a:spcPct val="100000"/>
              </a:lnSpc>
            </a:pPr>
            <a:r>
              <a:rPr lang="en-CA" sz="1700"/>
              <a:t>Increased quality of life in manufacturing countries</a:t>
            </a:r>
            <a:br>
              <a:rPr lang="en-CA" sz="1700"/>
            </a:br>
            <a:endParaRPr lang="en-US" sz="1700"/>
          </a:p>
        </p:txBody>
      </p:sp>
      <p:pic>
        <p:nvPicPr>
          <p:cNvPr id="5" name="Graphic 4" descr="Handshake">
            <a:extLst>
              <a:ext uri="{FF2B5EF4-FFF2-40B4-BE49-F238E27FC236}">
                <a16:creationId xmlns:a16="http://schemas.microsoft.com/office/drawing/2014/main" id="{D3A13E60-D915-1441-B593-71FF11DCD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4066" y="1272395"/>
            <a:ext cx="4237686" cy="4237686"/>
          </a:xfrm>
          <a:prstGeom prst="rect">
            <a:avLst/>
          </a:prstGeom>
        </p:spPr>
      </p:pic>
      <p:pic>
        <p:nvPicPr>
          <p:cNvPr id="4" name="Government support.m4a" descr="Government support.m4a">
            <a:hlinkClick r:id="" action="ppaction://media"/>
            <a:extLst>
              <a:ext uri="{FF2B5EF4-FFF2-40B4-BE49-F238E27FC236}">
                <a16:creationId xmlns:a16="http://schemas.microsoft.com/office/drawing/2014/main" id="{642D7293-F6DE-3646-A74B-8CD949EC70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61752" y="624247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0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6" name="Rectangle 70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ow To Outsource Everything: A Business Owner's Guide - Insperity">
            <a:extLst>
              <a:ext uri="{FF2B5EF4-FFF2-40B4-BE49-F238E27FC236}">
                <a16:creationId xmlns:a16="http://schemas.microsoft.com/office/drawing/2014/main" id="{BA403CA7-0C88-2047-8F4D-F5FFC39970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4" r="7499"/>
          <a:stretch/>
        </p:blipFill>
        <p:spPr bwMode="auto">
          <a:xfrm>
            <a:off x="20" y="10"/>
            <a:ext cx="121919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E85563-023F-CB4C-B53B-A66210DF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/>
              <a:t>Conclusion</a:t>
            </a:r>
          </a:p>
        </p:txBody>
      </p:sp>
      <p:sp>
        <p:nvSpPr>
          <p:cNvPr id="3077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8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2E14-D370-E646-88B9-2522E7E0D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sz="2000"/>
              <a:t>Expertise</a:t>
            </a:r>
          </a:p>
          <a:p>
            <a:pPr>
              <a:lnSpc>
                <a:spcPct val="100000"/>
              </a:lnSpc>
            </a:pPr>
            <a:r>
              <a:rPr lang="en-CA" sz="2000"/>
              <a:t>Innovation</a:t>
            </a:r>
          </a:p>
          <a:p>
            <a:pPr>
              <a:lnSpc>
                <a:spcPct val="100000"/>
              </a:lnSpc>
            </a:pPr>
            <a:r>
              <a:rPr lang="en-CA" sz="2000"/>
              <a:t>Focused Capital Funding</a:t>
            </a:r>
          </a:p>
          <a:p>
            <a:pPr>
              <a:lnSpc>
                <a:spcPct val="100000"/>
              </a:lnSpc>
            </a:pPr>
            <a:r>
              <a:rPr lang="en-CA" sz="2000"/>
              <a:t>Government Support</a:t>
            </a:r>
          </a:p>
          <a:p>
            <a:pPr>
              <a:lnSpc>
                <a:spcPct val="100000"/>
              </a:lnSpc>
            </a:pPr>
            <a:r>
              <a:rPr lang="en-CA" sz="2000"/>
              <a:t>Regional Growth</a:t>
            </a:r>
          </a:p>
          <a:p>
            <a:pPr>
              <a:lnSpc>
                <a:spcPct val="100000"/>
              </a:lnSpc>
            </a:pPr>
            <a:r>
              <a:rPr lang="en-CA" sz="2000"/>
              <a:t>Reduced Manufacturing Costs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AAB354-EC1C-F941-B2CB-C3DACC7BB722}"/>
              </a:ext>
            </a:extLst>
          </p:cNvPr>
          <p:cNvSpPr txBox="1"/>
          <p:nvPr/>
        </p:nvSpPr>
        <p:spPr>
          <a:xfrm>
            <a:off x="7197173" y="6488810"/>
            <a:ext cx="34575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https://</a:t>
            </a:r>
            <a:r>
              <a:rPr lang="en-US" sz="1050" dirty="0" err="1"/>
              <a:t>www.insperity.com</a:t>
            </a:r>
            <a:r>
              <a:rPr lang="en-US" sz="1050" dirty="0"/>
              <a:t>/blog/how-to-outsource/</a:t>
            </a:r>
          </a:p>
        </p:txBody>
      </p:sp>
      <p:pic>
        <p:nvPicPr>
          <p:cNvPr id="5" name="Conclusion.m4a" descr="Conclusion.m4a">
            <a:hlinkClick r:id="" action="ppaction://media"/>
            <a:extLst>
              <a:ext uri="{FF2B5EF4-FFF2-40B4-BE49-F238E27FC236}">
                <a16:creationId xmlns:a16="http://schemas.microsoft.com/office/drawing/2014/main" id="{C9C83E39-70A6-174C-8268-1CD13E2D8C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33809" y="6282484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95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5143B-8EA6-0D47-880E-2832A1E9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F371E-760D-A442-AC28-18037166C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71712"/>
            <a:ext cx="10168128" cy="4486275"/>
          </a:xfrm>
        </p:spPr>
        <p:txBody>
          <a:bodyPr>
            <a:normAutofit fontScale="25000" lnSpcReduction="20000"/>
          </a:bodyPr>
          <a:lstStyle/>
          <a:p>
            <a:r>
              <a:rPr lang="en-CA" sz="3600" dirty="0"/>
              <a:t>Arias-Aranda, D., </a:t>
            </a:r>
            <a:r>
              <a:rPr lang="en-CA" sz="3600" dirty="0" err="1"/>
              <a:t>Bustinza</a:t>
            </a:r>
            <a:r>
              <a:rPr lang="en-CA" sz="3600" dirty="0"/>
              <a:t>, O. F., &amp; </a:t>
            </a:r>
            <a:r>
              <a:rPr lang="en-CA" sz="3600" dirty="0" err="1"/>
              <a:t>Barrales</a:t>
            </a:r>
            <a:r>
              <a:rPr lang="en-CA" sz="3600" dirty="0"/>
              <a:t>-Molina, V. (2011, August). Operations flexibility and outsourcing benefits: an empirical study in service firms. </a:t>
            </a:r>
            <a:r>
              <a:rPr lang="en-CA" sz="3600" i="1" dirty="0"/>
              <a:t>The Service Industries Journal, 31</a:t>
            </a:r>
            <a:r>
              <a:rPr lang="en-CA" sz="3600" dirty="0"/>
              <a:t>(11), 1849-1870. Retrieved from </a:t>
            </a:r>
            <a:r>
              <a:rPr lang="en-CA" sz="3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http://libezproxy.nait.ca/login?url=http://search.ebscohost.com/login.aspx?direct=true&amp;db=bth&amp;AN=62666654&amp;site=ehost-live&amp;scope=site</a:t>
            </a:r>
            <a:r>
              <a:rPr lang="en-CA" sz="3600" dirty="0"/>
              <a:t> </a:t>
            </a:r>
          </a:p>
          <a:p>
            <a:r>
              <a:rPr lang="en-CA" sz="3600" dirty="0"/>
              <a:t>Canada, G. (2020, September 02). Canada-United States-Mexico Agreement (CUSMA). Retrieved October 31, 2020, from </a:t>
            </a:r>
            <a:r>
              <a:rPr lang="en-CA" sz="3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https://www.international.gc.ca/trade-commerce/trade-agreements-accords-commerciaux/agr-acc/cusma-aceum/index.aspx?lang=eng</a:t>
            </a:r>
            <a:endParaRPr lang="en-CA" sz="3600" dirty="0"/>
          </a:p>
          <a:p>
            <a:r>
              <a:rPr lang="en-CA" sz="3600" dirty="0" err="1"/>
              <a:t>Dekkers</a:t>
            </a:r>
            <a:r>
              <a:rPr lang="en-CA" sz="3600" dirty="0"/>
              <a:t>, R. (2000). Decision models for outsourcing and core competencies in manufacturing. </a:t>
            </a:r>
            <a:r>
              <a:rPr lang="en-CA" sz="3600" i="1" dirty="0"/>
              <a:t>International journal of production research</a:t>
            </a:r>
            <a:r>
              <a:rPr lang="en-CA" sz="3600" dirty="0"/>
              <a:t>, 4085-4096. Retrieved from https://</a:t>
            </a:r>
            <a:r>
              <a:rPr lang="en-CA" sz="3600" dirty="0" err="1"/>
              <a:t>nait.primo.exlibrisgroup.com</a:t>
            </a:r>
            <a:r>
              <a:rPr lang="en-CA" sz="3600" dirty="0"/>
              <a:t>/discovery/</a:t>
            </a:r>
            <a:r>
              <a:rPr lang="en-CA" sz="3600" dirty="0" err="1"/>
              <a:t>fulldisplay?docid</a:t>
            </a:r>
            <a:r>
              <a:rPr lang="en-CA" sz="3600" dirty="0"/>
              <a:t>=cdi_crossref_primary_10_1080_00207540050204948&amp;context=</a:t>
            </a:r>
            <a:r>
              <a:rPr lang="en-CA" sz="3600" dirty="0" err="1"/>
              <a:t>PC&amp;vid</a:t>
            </a:r>
            <a:r>
              <a:rPr lang="en-CA" sz="3600" dirty="0"/>
              <a:t>=01NOALTECH_INST:01NOALTECH&amp;lang=</a:t>
            </a:r>
            <a:r>
              <a:rPr lang="en-CA" sz="3600" dirty="0" err="1"/>
              <a:t>en&amp;search_scope</a:t>
            </a:r>
            <a:r>
              <a:rPr lang="en-CA" sz="3600" dirty="0"/>
              <a:t>=</a:t>
            </a:r>
            <a:r>
              <a:rPr lang="en-CA" sz="3600" dirty="0" err="1"/>
              <a:t>MyInst_and_CI&amp;adaptor</a:t>
            </a:r>
            <a:r>
              <a:rPr lang="en-CA" sz="3600" dirty="0"/>
              <a:t>=Primo%20Central&amp;tab=</a:t>
            </a:r>
            <a:r>
              <a:rPr lang="en-CA" sz="3600" dirty="0" err="1"/>
              <a:t>OneTab&amp;query</a:t>
            </a:r>
            <a:r>
              <a:rPr lang="en-CA" sz="3600" dirty="0"/>
              <a:t>=any,contains,Decision%20M</a:t>
            </a:r>
          </a:p>
          <a:p>
            <a:r>
              <a:rPr lang="en-CA" sz="3600" dirty="0" err="1"/>
              <a:t>Dolgui</a:t>
            </a:r>
            <a:r>
              <a:rPr lang="en-CA" sz="3600" dirty="0"/>
              <a:t>, A., &amp; </a:t>
            </a:r>
            <a:r>
              <a:rPr lang="en-CA" sz="3600" dirty="0" err="1"/>
              <a:t>Proth</a:t>
            </a:r>
            <a:r>
              <a:rPr lang="en-CA" sz="3600" dirty="0"/>
              <a:t>, J.-M. (2013). Outsourcing: definitions and analysis. </a:t>
            </a:r>
            <a:r>
              <a:rPr lang="en-CA" sz="3600" i="1" dirty="0"/>
              <a:t>International Journal of Production Research</a:t>
            </a:r>
            <a:r>
              <a:rPr lang="en-CA" sz="3600" dirty="0"/>
              <a:t>, 6769-6777. Retrieved from </a:t>
            </a:r>
            <a:r>
              <a:rPr lang="en-CA" sz="3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ait.primo.exlibrisgroup.com/discovery/fulldisplay?docid=cdi_hal_primary_oai_HAL_emse_00881209v1&amp;context=PC&amp;vid=01NOALTECH_INST:01NOALTECH&amp;lang=en&amp;search_scope=MyInst_and_CI&amp;adaptor=Primo%20Central&amp;tab=OneTab&amp;query=any,contains,Dolgui%20and%20Prot</a:t>
            </a:r>
            <a:endParaRPr lang="en-CA" sz="3600" dirty="0"/>
          </a:p>
          <a:p>
            <a:r>
              <a:rPr lang="en-CA" sz="3600" dirty="0"/>
              <a:t>European Commission Directorate-General for Trade. (2020, October 12). Retrieved October 31, 2020, from https://</a:t>
            </a:r>
            <a:r>
              <a:rPr lang="en-CA" sz="3600" dirty="0" err="1"/>
              <a:t>ec.europa.eu</a:t>
            </a:r>
            <a:r>
              <a:rPr lang="en-CA" sz="3600" dirty="0"/>
              <a:t>/trade/policy/countries-and-regions/negotiations-and-agreements/</a:t>
            </a:r>
          </a:p>
          <a:p>
            <a:r>
              <a:rPr lang="en-CA" sz="3600" dirty="0" err="1"/>
              <a:t>Feenstra</a:t>
            </a:r>
            <a:r>
              <a:rPr lang="en-CA" sz="3600" dirty="0"/>
              <a:t>, R. C., &amp; Hanson, G. H. (1996, January). Globalization, Outsourcing, and Wage Inequality. </a:t>
            </a:r>
            <a:r>
              <a:rPr lang="en-CA" sz="3600" i="1" dirty="0"/>
              <a:t>National Bureau of Economic Research, </a:t>
            </a:r>
            <a:r>
              <a:rPr lang="en-CA" sz="3600" dirty="0"/>
              <a:t>5424. Retrieved from </a:t>
            </a:r>
            <a:r>
              <a:rPr lang="en-CA" sz="3600" dirty="0">
                <a:hlinkClick r:id="rId5"/>
              </a:rPr>
              <a:t>https://www.nber.org/system/files/working_papers/w5424/w5424.pdf</a:t>
            </a:r>
            <a:endParaRPr lang="en-CA" sz="3600" dirty="0"/>
          </a:p>
          <a:p>
            <a:r>
              <a:rPr lang="en-CA" sz="3600" dirty="0"/>
              <a:t>Gomez, C. (2018, August 15). How Outsourcing and the Culture Gap Can Produce Better Software. </a:t>
            </a:r>
            <a:r>
              <a:rPr lang="en-CA" sz="3600" i="1" dirty="0"/>
              <a:t>HR Technologist.</a:t>
            </a:r>
            <a:r>
              <a:rPr lang="en-CA" sz="3600" dirty="0"/>
              <a:t> Retrieved October 31, 2020, from https://</a:t>
            </a:r>
            <a:r>
              <a:rPr lang="en-CA" sz="3600" dirty="0" err="1"/>
              <a:t>www.hrtechnologist.com</a:t>
            </a:r>
            <a:r>
              <a:rPr lang="en-CA" sz="3600" dirty="0"/>
              <a:t>/articles/diversity/how-outsourcing-and-the-culture-gap-can-produce-better-software/</a:t>
            </a:r>
          </a:p>
          <a:p>
            <a:r>
              <a:rPr lang="en-CA" sz="3600" dirty="0"/>
              <a:t>Hill, C. W., Hult, G. T., &amp; McKaig, T. (2018). </a:t>
            </a:r>
            <a:r>
              <a:rPr lang="en-CA" sz="3600" i="1" dirty="0"/>
              <a:t>Global Business Today.</a:t>
            </a:r>
            <a:r>
              <a:rPr lang="en-CA" sz="3600" dirty="0"/>
              <a:t> Whitby, ON: McGraw Hill Ryerson Limited.</a:t>
            </a:r>
          </a:p>
          <a:p>
            <a:r>
              <a:rPr lang="en-CA" sz="3600" dirty="0" err="1"/>
              <a:t>Lacity</a:t>
            </a:r>
            <a:r>
              <a:rPr lang="en-CA" sz="3600" dirty="0"/>
              <a:t>, M. C., &amp; Willcocks, L. P. (2013, March 19). Outsourcing Business Processes for Innovation. </a:t>
            </a:r>
            <a:r>
              <a:rPr lang="en-CA" sz="3600" i="1" dirty="0"/>
              <a:t>MIT Sloan Management Review</a:t>
            </a:r>
            <a:r>
              <a:rPr lang="en-CA" sz="3600" dirty="0"/>
              <a:t>. Retrieved from </a:t>
            </a:r>
            <a:r>
              <a:rPr lang="en-CA" sz="36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https://sloanreview.mit.edu/article/outsourcing-business-processes-for-innovation/</a:t>
            </a:r>
            <a:endParaRPr lang="en-CA" sz="3600" dirty="0"/>
          </a:p>
          <a:p>
            <a:r>
              <a:rPr lang="en-CA" sz="3600" dirty="0"/>
              <a:t>Letica, M. (2016). The Effect of Outsourcing Activities Selection on the Benefits of Outsourcing. </a:t>
            </a:r>
            <a:r>
              <a:rPr lang="en-CA" sz="3600" i="1" dirty="0"/>
              <a:t>Management: Journal of Contemporary Management Issues</a:t>
            </a:r>
            <a:r>
              <a:rPr lang="en-CA" sz="3600" dirty="0"/>
              <a:t>, </a:t>
            </a:r>
            <a:r>
              <a:rPr lang="en-CA" sz="3600" i="1" dirty="0"/>
              <a:t>21</a:t>
            </a:r>
            <a:r>
              <a:rPr lang="en-CA" sz="3600" dirty="0"/>
              <a:t>(2), 77–97. Retrieved from: </a:t>
            </a:r>
            <a:r>
              <a:rPr lang="en-CA" sz="36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http://libezproxy.nait.ca/login?url=http://search.ebscohost.com/login.aspx?direct=true&amp;db=bth&amp;AN=120389515&amp;site=ehost-live&amp;scope=site</a:t>
            </a:r>
            <a:r>
              <a:rPr lang="en-CA" sz="3600" dirty="0"/>
              <a:t> </a:t>
            </a:r>
          </a:p>
          <a:p>
            <a:r>
              <a:rPr lang="en-CA" sz="3600" dirty="0"/>
              <a:t>Purcell, W. (2019, October 31). </a:t>
            </a:r>
            <a:r>
              <a:rPr lang="en-CA" sz="3600" i="1" dirty="0"/>
              <a:t>The importance of innovation in business.</a:t>
            </a:r>
            <a:r>
              <a:rPr lang="en-CA" sz="3600" dirty="0"/>
              <a:t> Retrieved from Northeastern University: </a:t>
            </a:r>
            <a:r>
              <a:rPr lang="en-CA" sz="3600" dirty="0">
                <a:hlinkClick r:id="rId8"/>
              </a:rPr>
              <a:t>https://www.northeastern.edu/graduate/blog/importance-of-innovation/</a:t>
            </a:r>
            <a:endParaRPr lang="en-CA" sz="3600" dirty="0"/>
          </a:p>
          <a:p>
            <a:r>
              <a:rPr lang="en-CA" sz="3600" dirty="0" err="1"/>
              <a:t>Vojinovik</a:t>
            </a:r>
            <a:r>
              <a:rPr lang="en-CA" sz="3600" dirty="0"/>
              <a:t>, I. (2020, August 13). 20 Outsourcing Statistics to Guide Your HR Decisions. Retrieved from https://</a:t>
            </a:r>
            <a:r>
              <a:rPr lang="en-CA" sz="3600" dirty="0" err="1"/>
              <a:t>www.smallbizgenius.net</a:t>
            </a:r>
            <a:r>
              <a:rPr lang="en-CA" sz="3600" dirty="0"/>
              <a:t>/by-the-numbers/outsourcing-statistics/#</a:t>
            </a:r>
            <a:r>
              <a:rPr lang="en-CA" sz="3600" dirty="0" err="1"/>
              <a:t>gref</a:t>
            </a:r>
            <a:endParaRPr lang="en-CA" sz="3600" dirty="0"/>
          </a:p>
          <a:p>
            <a:pPr marL="0" indent="0">
              <a:buNone/>
            </a:pPr>
            <a:br>
              <a:rPr lang="en-CA" dirty="0"/>
            </a:br>
            <a:br>
              <a:rPr lang="en-CA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7884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34261E"/>
      </a:dk2>
      <a:lt2>
        <a:srgbClr val="E6E2E8"/>
      </a:lt2>
      <a:accent1>
        <a:srgbClr val="65B234"/>
      </a:accent1>
      <a:accent2>
        <a:srgbClr val="91AA27"/>
      </a:accent2>
      <a:accent3>
        <a:srgbClr val="BD9F37"/>
      </a:accent3>
      <a:accent4>
        <a:srgbClr val="C0612C"/>
      </a:accent4>
      <a:accent5>
        <a:srgbClr val="D23E46"/>
      </a:accent5>
      <a:accent6>
        <a:srgbClr val="C02C72"/>
      </a:accent6>
      <a:hlink>
        <a:srgbClr val="BF4D3F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1116</Words>
  <Application>Microsoft Office PowerPoint</Application>
  <PresentationFormat>Widescreen</PresentationFormat>
  <Paragraphs>80</Paragraphs>
  <Slides>13</Slides>
  <Notes>5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Avenir Next LT Pro</vt:lpstr>
      <vt:lpstr>Calibri</vt:lpstr>
      <vt:lpstr>AccentBoxVTI</vt:lpstr>
      <vt:lpstr>Outsourcing of Production</vt:lpstr>
      <vt:lpstr>Introduction</vt:lpstr>
      <vt:lpstr>Team Thesis</vt:lpstr>
      <vt:lpstr>Statistics</vt:lpstr>
      <vt:lpstr>Expert Opinion</vt:lpstr>
      <vt:lpstr>Organization &amp; Business Benefits of Outsourcing</vt:lpstr>
      <vt:lpstr>Innovation</vt:lpstr>
      <vt:lpstr>Core Competencies</vt:lpstr>
      <vt:lpstr>Cost Reduction</vt:lpstr>
      <vt:lpstr>Cultural Benefits</vt:lpstr>
      <vt:lpstr>Government Support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Outsourcing of Production</dc:title>
  <dc:creator>Azaali Jetha</dc:creator>
  <cp:lastModifiedBy>Ananna Mustafa</cp:lastModifiedBy>
  <cp:revision>2</cp:revision>
  <dcterms:created xsi:type="dcterms:W3CDTF">2020-11-02T00:33:13Z</dcterms:created>
  <dcterms:modified xsi:type="dcterms:W3CDTF">2020-11-03T01:40:15Z</dcterms:modified>
</cp:coreProperties>
</file>